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59" r:id="rId4"/>
    <p:sldId id="270" r:id="rId5"/>
    <p:sldId id="265" r:id="rId6"/>
    <p:sldId id="267" r:id="rId7"/>
    <p:sldId id="269" r:id="rId8"/>
    <p:sldId id="256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Rg st="2" end="1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94687" autoAdjust="0"/>
  </p:normalViewPr>
  <p:slideViewPr>
    <p:cSldViewPr>
      <p:cViewPr varScale="1">
        <p:scale>
          <a:sx n="128" d="100"/>
          <a:sy n="128" d="100"/>
        </p:scale>
        <p:origin x="159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943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5166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822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817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487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983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714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293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371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5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2926-DBFB-4761-A8FB-FA7545AD7F7D}" type="datetimeFigureOut">
              <a:rPr lang="sv-SE" smtClean="0"/>
              <a:t>2024-12-09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88251-3539-463E-9D24-5CAB37D006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501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52" y="0"/>
            <a:ext cx="9252520" cy="68591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252520" cy="908719"/>
          </a:xfrm>
          <a:noFill/>
        </p:spPr>
        <p:txBody>
          <a:bodyPr>
            <a:normAutofit/>
          </a:bodyPr>
          <a:lstStyle/>
          <a:p>
            <a:r>
              <a:rPr lang="sv-SE" sz="2800" b="1" dirty="0">
                <a:latin typeface="+mn-lt"/>
              </a:rPr>
              <a:t>Mitt erbjudande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84794" y="1988840"/>
            <a:ext cx="3819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</a:rPr>
              <a:t>TRYCK F5 FÖR ATT STARTA BILDSPELET</a:t>
            </a:r>
          </a:p>
        </p:txBody>
      </p:sp>
    </p:spTree>
    <p:extLst>
      <p:ext uri="{BB962C8B-B14F-4D97-AF65-F5344CB8AC3E}">
        <p14:creationId xmlns:p14="http://schemas.microsoft.com/office/powerpoint/2010/main" val="357488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834" y="8936"/>
            <a:ext cx="9270268" cy="68591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252520" cy="908719"/>
          </a:xfrm>
          <a:noFill/>
        </p:spPr>
        <p:txBody>
          <a:bodyPr>
            <a:normAutofit/>
          </a:bodyPr>
          <a:lstStyle/>
          <a:p>
            <a:r>
              <a:rPr lang="sv-SE" sz="2800" b="1" dirty="0">
                <a:latin typeface="+mn-lt"/>
              </a:rPr>
              <a:t>Mitt erbjudande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626260" y="1052736"/>
            <a:ext cx="0" cy="496855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827584" y="3428413"/>
            <a:ext cx="7632848" cy="1011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80312" y="4304079"/>
            <a:ext cx="1597470" cy="1815882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sv-SE" sz="1400" b="1" dirty="0"/>
              <a:t>Eget ansvar</a:t>
            </a:r>
          </a:p>
          <a:p>
            <a:r>
              <a:rPr lang="sv-SE" sz="1400" b="1" dirty="0"/>
              <a:t>Leda</a:t>
            </a:r>
          </a:p>
          <a:p>
            <a:r>
              <a:rPr lang="sv-SE" sz="1400" b="1" dirty="0"/>
              <a:t>Fatta beslut</a:t>
            </a:r>
          </a:p>
          <a:p>
            <a:r>
              <a:rPr lang="sv-SE" sz="1400" b="1" dirty="0"/>
              <a:t>Beslutsamhet</a:t>
            </a:r>
          </a:p>
          <a:p>
            <a:r>
              <a:rPr lang="sv-SE" sz="1400" b="1" dirty="0"/>
              <a:t>Lojalitet</a:t>
            </a:r>
          </a:p>
          <a:p>
            <a:r>
              <a:rPr lang="sv-SE" sz="1400" b="1" dirty="0"/>
              <a:t>Pålitlighet</a:t>
            </a:r>
          </a:p>
          <a:p>
            <a:r>
              <a:rPr lang="sv-SE" sz="1400" b="1" dirty="0"/>
              <a:t>Långsiktighet</a:t>
            </a:r>
          </a:p>
          <a:p>
            <a:r>
              <a:rPr lang="sv-SE" sz="1400" b="1" dirty="0"/>
              <a:t>Uppriktighet</a:t>
            </a:r>
          </a:p>
        </p:txBody>
      </p:sp>
      <p:sp>
        <p:nvSpPr>
          <p:cNvPr id="16" name="Oval 15"/>
          <p:cNvSpPr/>
          <p:nvPr/>
        </p:nvSpPr>
        <p:spPr>
          <a:xfrm>
            <a:off x="3743908" y="3006244"/>
            <a:ext cx="1800200" cy="1008112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23931" y="3323971"/>
            <a:ext cx="780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/>
              <a:t>Integritet</a:t>
            </a:r>
            <a:endParaRPr lang="sv-SE" sz="12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534250" y="3807252"/>
            <a:ext cx="1681348" cy="1008112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90337" y="3600970"/>
            <a:ext cx="2913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Värderingar och drivkrafter</a:t>
            </a:r>
          </a:p>
        </p:txBody>
      </p:sp>
    </p:spTree>
    <p:extLst>
      <p:ext uri="{BB962C8B-B14F-4D97-AF65-F5344CB8AC3E}">
        <p14:creationId xmlns:p14="http://schemas.microsoft.com/office/powerpoint/2010/main" val="21912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" y="8936"/>
            <a:ext cx="9270268" cy="6859174"/>
          </a:xfrm>
          <a:prstGeom prst="rect">
            <a:avLst/>
          </a:prstGeom>
          <a:solidFill>
            <a:srgbClr val="FF00FF"/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252520" cy="908719"/>
          </a:xfrm>
          <a:noFill/>
        </p:spPr>
        <p:txBody>
          <a:bodyPr>
            <a:normAutofit/>
          </a:bodyPr>
          <a:lstStyle/>
          <a:p>
            <a:r>
              <a:rPr lang="sv-SE" sz="2800" b="1" dirty="0">
                <a:latin typeface="+mn-lt"/>
              </a:rPr>
              <a:t>Mitt erbjudande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626260" y="1052736"/>
            <a:ext cx="0" cy="496855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827584" y="3428413"/>
            <a:ext cx="7632848" cy="1011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26808" y="764704"/>
            <a:ext cx="264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Personlighet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6296" y="1268760"/>
            <a:ext cx="1440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rgbClr val="FF00FF"/>
                </a:solidFill>
              </a:rPr>
              <a:t>Tar ansvar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Envis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Utmanar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Tålmodig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Ser möjligheter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Delegerar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Driv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Social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Leder</a:t>
            </a:r>
          </a:p>
        </p:txBody>
      </p:sp>
      <p:sp>
        <p:nvSpPr>
          <p:cNvPr id="16" name="Oval 15"/>
          <p:cNvSpPr/>
          <p:nvPr/>
        </p:nvSpPr>
        <p:spPr>
          <a:xfrm>
            <a:off x="3380382" y="764704"/>
            <a:ext cx="1191618" cy="658658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4644008" y="1096584"/>
            <a:ext cx="2592288" cy="326778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83123" y="764704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Ledare och chef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23" name="Oval 22"/>
          <p:cNvSpPr/>
          <p:nvPr/>
        </p:nvSpPr>
        <p:spPr>
          <a:xfrm>
            <a:off x="4200599" y="1392344"/>
            <a:ext cx="1191618" cy="658658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2560697" y="2631807"/>
            <a:ext cx="1191618" cy="658658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3419362" y="2059137"/>
            <a:ext cx="1191618" cy="658658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4200599" y="2783100"/>
            <a:ext cx="1191618" cy="658658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3635896" y="3586295"/>
            <a:ext cx="1531913" cy="658658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5184037" y="4026830"/>
            <a:ext cx="1191618" cy="658658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Oval 28"/>
          <p:cNvSpPr/>
          <p:nvPr/>
        </p:nvSpPr>
        <p:spPr>
          <a:xfrm>
            <a:off x="5595868" y="3138936"/>
            <a:ext cx="1191618" cy="658658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526808" y="1635738"/>
            <a:ext cx="1772599" cy="0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472395" y="1885062"/>
            <a:ext cx="2799403" cy="275521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779912" y="2059137"/>
            <a:ext cx="3491886" cy="835096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930999" y="2487361"/>
            <a:ext cx="2351646" cy="1098934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236568" y="2931308"/>
            <a:ext cx="1014516" cy="1233281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588224" y="2728293"/>
            <a:ext cx="683574" cy="384136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292080" y="2284422"/>
            <a:ext cx="2007327" cy="609811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7864623" y="3344870"/>
            <a:ext cx="1191618" cy="658658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7487821" y="3255855"/>
            <a:ext cx="376802" cy="281157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294057" y="4152855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Känner av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3662529" y="3671615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Ger medarbetarna credden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4355976" y="288159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Kreativ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2540471" y="2729693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Analytisk och långsiktig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478597" y="2065534"/>
            <a:ext cx="1132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Gillar komplexa problem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8035257" y="3380499"/>
            <a:ext cx="1125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Tar ledningen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4253369" y="1491670"/>
            <a:ext cx="1167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Resultat och målfokus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5765540" y="323743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Målfokus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Energisk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95617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8"/>
          <p:cNvSpPr txBox="1"/>
          <p:nvPr/>
        </p:nvSpPr>
        <p:spPr>
          <a:xfrm>
            <a:off x="1043608" y="401435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400" dirty="0">
              <a:solidFill>
                <a:srgbClr val="FFC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268" y="-5488"/>
            <a:ext cx="9270268" cy="68591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252520" cy="908719"/>
          </a:xfrm>
          <a:noFill/>
        </p:spPr>
        <p:txBody>
          <a:bodyPr>
            <a:normAutofit/>
          </a:bodyPr>
          <a:lstStyle/>
          <a:p>
            <a:r>
              <a:rPr lang="sv-SE" sz="2800" b="1" dirty="0">
                <a:latin typeface="+mn-lt"/>
              </a:rPr>
              <a:t>Mitt erbjudande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626260" y="1052736"/>
            <a:ext cx="0" cy="496855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827584" y="3428413"/>
            <a:ext cx="7632848" cy="1011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99592" y="401435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Beslutsam</a:t>
            </a:r>
          </a:p>
        </p:txBody>
      </p:sp>
      <p:sp>
        <p:nvSpPr>
          <p:cNvPr id="12" name="Oval 11"/>
          <p:cNvSpPr/>
          <p:nvPr/>
        </p:nvSpPr>
        <p:spPr>
          <a:xfrm>
            <a:off x="3203848" y="2375260"/>
            <a:ext cx="1800200" cy="1008112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extBox 12"/>
          <p:cNvSpPr txBox="1"/>
          <p:nvPr/>
        </p:nvSpPr>
        <p:spPr>
          <a:xfrm>
            <a:off x="3464759" y="2629723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Energisk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Tar ledningen</a:t>
            </a:r>
          </a:p>
          <a:p>
            <a:endParaRPr lang="sv-SE" sz="1200" dirty="0"/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853927" y="3294814"/>
            <a:ext cx="1550640" cy="92627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047724" y="3456527"/>
            <a:ext cx="1800200" cy="1008112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/>
          <p:cNvSpPr/>
          <p:nvPr/>
        </p:nvSpPr>
        <p:spPr>
          <a:xfrm>
            <a:off x="5156448" y="4437112"/>
            <a:ext cx="1800200" cy="1008112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Oval 16"/>
          <p:cNvSpPr/>
          <p:nvPr/>
        </p:nvSpPr>
        <p:spPr>
          <a:xfrm>
            <a:off x="2861076" y="5167904"/>
            <a:ext cx="1800200" cy="1008112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/>
          <p:cNvSpPr/>
          <p:nvPr/>
        </p:nvSpPr>
        <p:spPr>
          <a:xfrm>
            <a:off x="5364088" y="2176700"/>
            <a:ext cx="1800200" cy="1206671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116807" y="2971648"/>
            <a:ext cx="3247281" cy="140184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774533" y="4014356"/>
            <a:ext cx="2239634" cy="584486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051720" y="4803226"/>
            <a:ext cx="3076106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853927" y="5061979"/>
            <a:ext cx="917873" cy="311237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16488" y="2351980"/>
            <a:ext cx="1690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Osentimental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Delegerar ansvar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Vill se medarbetarna lyftas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4159345" y="3595819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Lösningsorienterad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Ser utanför ”boxen” för att lösa problem</a:t>
            </a:r>
          </a:p>
          <a:p>
            <a:endParaRPr lang="sv-SE" sz="1200" dirty="0"/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5436096" y="4629283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Tydlig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Ger utmaningar</a:t>
            </a:r>
          </a:p>
          <a:p>
            <a:endParaRPr lang="sv-SE" sz="1200" dirty="0"/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059832" y="5217597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Långsiktig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Väger för och emot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>
                <a:solidFill>
                  <a:schemeClr val="bg1"/>
                </a:solidFill>
              </a:rPr>
              <a:t>Baserar beslut på analys och fakta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899592" y="422108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Prestigelös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99592" y="464933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Målinriktad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99592" y="443711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Kreativ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99592" y="4869160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Strategisk</a:t>
            </a:r>
          </a:p>
        </p:txBody>
      </p:sp>
      <p:sp>
        <p:nvSpPr>
          <p:cNvPr id="6" name="TextBox 56">
            <a:extLst>
              <a:ext uri="{FF2B5EF4-FFF2-40B4-BE49-F238E27FC236}">
                <a16:creationId xmlns:a16="http://schemas.microsoft.com/office/drawing/2014/main" id="{DF3B5131-4617-A97F-83A1-932F1B97C9B4}"/>
              </a:ext>
            </a:extLst>
          </p:cNvPr>
          <p:cNvSpPr txBox="1"/>
          <p:nvPr/>
        </p:nvSpPr>
        <p:spPr>
          <a:xfrm>
            <a:off x="1964407" y="36450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Egenskaper</a:t>
            </a:r>
          </a:p>
        </p:txBody>
      </p:sp>
    </p:spTree>
    <p:extLst>
      <p:ext uri="{BB962C8B-B14F-4D97-AF65-F5344CB8AC3E}">
        <p14:creationId xmlns:p14="http://schemas.microsoft.com/office/powerpoint/2010/main" val="18662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" y="8936"/>
            <a:ext cx="9270268" cy="68591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252520" cy="908719"/>
          </a:xfrm>
          <a:noFill/>
        </p:spPr>
        <p:txBody>
          <a:bodyPr>
            <a:normAutofit/>
          </a:bodyPr>
          <a:lstStyle/>
          <a:p>
            <a:r>
              <a:rPr lang="sv-SE" sz="2800" b="1">
                <a:latin typeface="+mn-lt"/>
              </a:rPr>
              <a:t>Mitt erbjudande</a:t>
            </a:r>
            <a:endParaRPr lang="sv-SE" sz="2800" b="1" dirty="0"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626260" y="1052736"/>
            <a:ext cx="0" cy="496855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827584" y="3428413"/>
            <a:ext cx="7632848" cy="1011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35092" y="735225"/>
            <a:ext cx="3280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Kunskaper och erfarenheter</a:t>
            </a:r>
          </a:p>
        </p:txBody>
      </p:sp>
      <p:sp>
        <p:nvSpPr>
          <p:cNvPr id="14" name="Oval 13"/>
          <p:cNvSpPr/>
          <p:nvPr/>
        </p:nvSpPr>
        <p:spPr>
          <a:xfrm>
            <a:off x="5991214" y="332668"/>
            <a:ext cx="1988483" cy="13243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Straight Arrow Connector 14"/>
          <p:cNvCxnSpPr>
            <a:cxnSpLocks/>
            <a:stCxn id="45" idx="3"/>
          </p:cNvCxnSpPr>
          <p:nvPr/>
        </p:nvCxnSpPr>
        <p:spPr>
          <a:xfrm flipV="1">
            <a:off x="3779908" y="973817"/>
            <a:ext cx="2161964" cy="657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107490" y="560781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/>
              <a:t>Kollektivavtal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/>
              <a:t>LAS, MBL, ATL, AML etc.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/>
              <a:t>Komplicerade personalärenden</a:t>
            </a:r>
          </a:p>
        </p:txBody>
      </p:sp>
      <p:sp>
        <p:nvSpPr>
          <p:cNvPr id="21" name="Oval 20"/>
          <p:cNvSpPr/>
          <p:nvPr/>
        </p:nvSpPr>
        <p:spPr>
          <a:xfrm>
            <a:off x="4769985" y="1381524"/>
            <a:ext cx="1782461" cy="117768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>
          <a:xfrm>
            <a:off x="3783930" y="1869297"/>
            <a:ext cx="853665" cy="160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796117" y="164579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/>
              <a:t>Van förhandlare på alla nivåer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/>
              <a:t>Förhandlingschef</a:t>
            </a:r>
          </a:p>
        </p:txBody>
      </p:sp>
      <p:sp>
        <p:nvSpPr>
          <p:cNvPr id="28" name="Oval 27"/>
          <p:cNvSpPr/>
          <p:nvPr/>
        </p:nvSpPr>
        <p:spPr>
          <a:xfrm>
            <a:off x="6348902" y="2145068"/>
            <a:ext cx="2016224" cy="13243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Box 28"/>
          <p:cNvSpPr txBox="1"/>
          <p:nvPr/>
        </p:nvSpPr>
        <p:spPr>
          <a:xfrm>
            <a:off x="6490357" y="244058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/>
              <a:t>Ser orsak och verkan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/>
              <a:t>Arbetsmiljö viktig del av kompetensförsörjning</a:t>
            </a:r>
          </a:p>
        </p:txBody>
      </p:sp>
      <p:cxnSp>
        <p:nvCxnSpPr>
          <p:cNvPr id="30" name="Straight Arrow Connector 29"/>
          <p:cNvCxnSpPr>
            <a:cxnSpLocks/>
            <a:stCxn id="46" idx="3"/>
          </p:cNvCxnSpPr>
          <p:nvPr/>
        </p:nvCxnSpPr>
        <p:spPr>
          <a:xfrm>
            <a:off x="3776786" y="2023186"/>
            <a:ext cx="2476810" cy="682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267361" y="3517889"/>
            <a:ext cx="1747848" cy="98170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3" name="Straight Arrow Connector 32"/>
          <p:cNvCxnSpPr>
            <a:cxnSpLocks/>
            <a:stCxn id="49" idx="3"/>
          </p:cNvCxnSpPr>
          <p:nvPr/>
        </p:nvCxnSpPr>
        <p:spPr>
          <a:xfrm>
            <a:off x="3769634" y="2244264"/>
            <a:ext cx="2633907" cy="1335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403541" y="3842550"/>
            <a:ext cx="1623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/>
              <a:t>Specialistkunskaper</a:t>
            </a:r>
          </a:p>
        </p:txBody>
      </p:sp>
      <p:sp>
        <p:nvSpPr>
          <p:cNvPr id="36" name="Oval 35"/>
          <p:cNvSpPr/>
          <p:nvPr/>
        </p:nvSpPr>
        <p:spPr>
          <a:xfrm>
            <a:off x="4517741" y="3575470"/>
            <a:ext cx="1484752" cy="77675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7" name="Straight Arrow Connector 36"/>
          <p:cNvCxnSpPr>
            <a:cxnSpLocks/>
          </p:cNvCxnSpPr>
          <p:nvPr/>
        </p:nvCxnSpPr>
        <p:spPr>
          <a:xfrm>
            <a:off x="3672409" y="2499443"/>
            <a:ext cx="1275971" cy="10536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636061" y="375730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/>
              <a:t>Lång erfarenhet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sv-SE" sz="1200" dirty="0"/>
              <a:t>Specialist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200" dirty="0"/>
          </a:p>
        </p:txBody>
      </p:sp>
      <p:sp>
        <p:nvSpPr>
          <p:cNvPr id="41" name="Oval 40"/>
          <p:cNvSpPr/>
          <p:nvPr/>
        </p:nvSpPr>
        <p:spPr>
          <a:xfrm>
            <a:off x="2377647" y="3452335"/>
            <a:ext cx="2034270" cy="94685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4" name="Straight Arrow Connector 43"/>
          <p:cNvCxnSpPr>
            <a:cxnSpLocks/>
          </p:cNvCxnSpPr>
          <p:nvPr/>
        </p:nvCxnSpPr>
        <p:spPr>
          <a:xfrm>
            <a:off x="3077525" y="2807220"/>
            <a:ext cx="96762" cy="615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539712" y="373240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sv-SE" sz="1200" dirty="0"/>
              <a:t>COO ambulanssjukvård 24/7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83665" y="1682936"/>
            <a:ext cx="2893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400" b="1" dirty="0">
                <a:solidFill>
                  <a:srgbClr val="00B0F0"/>
                </a:solidFill>
              </a:rPr>
              <a:t>Förhandling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86769" y="1477873"/>
            <a:ext cx="2893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400" b="1" dirty="0">
                <a:solidFill>
                  <a:srgbClr val="00B0F0"/>
                </a:solidFill>
              </a:rPr>
              <a:t>Arbetsrätt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86769" y="1869297"/>
            <a:ext cx="2890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400" b="1" dirty="0">
                <a:solidFill>
                  <a:srgbClr val="00B0F0"/>
                </a:solidFill>
              </a:rPr>
              <a:t>Arbetsmiljö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79625" y="2090375"/>
            <a:ext cx="2890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400" b="1" dirty="0">
                <a:solidFill>
                  <a:srgbClr val="00B0F0"/>
                </a:solidFill>
              </a:rPr>
              <a:t>HÖK/Allmänna Bestämmelser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67547" y="2310146"/>
            <a:ext cx="3292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400" b="1" dirty="0">
                <a:solidFill>
                  <a:srgbClr val="00B0F0"/>
                </a:solidFill>
              </a:rPr>
              <a:t>Bemanning och schemaläggning 24/7</a:t>
            </a:r>
          </a:p>
        </p:txBody>
      </p:sp>
      <p:sp>
        <p:nvSpPr>
          <p:cNvPr id="6" name="TextBox 51">
            <a:extLst>
              <a:ext uri="{FF2B5EF4-FFF2-40B4-BE49-F238E27FC236}">
                <a16:creationId xmlns:a16="http://schemas.microsoft.com/office/drawing/2014/main" id="{078DFF36-C745-3CBA-D6A9-7500A66A826C}"/>
              </a:ext>
            </a:extLst>
          </p:cNvPr>
          <p:cNvSpPr txBox="1"/>
          <p:nvPr/>
        </p:nvSpPr>
        <p:spPr>
          <a:xfrm>
            <a:off x="571366" y="2499443"/>
            <a:ext cx="3188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400" b="1" dirty="0">
                <a:solidFill>
                  <a:srgbClr val="00B0F0"/>
                </a:solidFill>
              </a:rPr>
              <a:t>Chef och chef över andra chefer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219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270" y="-128916"/>
            <a:ext cx="9357687" cy="6858000"/>
          </a:xfrm>
          <a:prstGeom prst="rect">
            <a:avLst/>
          </a:prstGeom>
          <a:solidFill>
            <a:srgbClr val="FF00FF"/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252520" cy="908719"/>
          </a:xfrm>
          <a:noFill/>
        </p:spPr>
        <p:txBody>
          <a:bodyPr>
            <a:normAutofit/>
          </a:bodyPr>
          <a:lstStyle/>
          <a:p>
            <a:r>
              <a:rPr lang="sv-SE" sz="2800" b="1" dirty="0">
                <a:latin typeface="+mn-lt"/>
              </a:rPr>
              <a:t>Mitt erbjudande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626260" y="1052736"/>
            <a:ext cx="0" cy="496855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827584" y="3428413"/>
            <a:ext cx="7632848" cy="1011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-13612" y="1269002"/>
            <a:ext cx="2987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rgbClr val="00B0F0"/>
                </a:solidFill>
              </a:rPr>
              <a:t>Arbetsrätt </a:t>
            </a:r>
          </a:p>
          <a:p>
            <a:r>
              <a:rPr lang="sv-SE" sz="1400" b="1" dirty="0">
                <a:solidFill>
                  <a:srgbClr val="00B0F0"/>
                </a:solidFill>
              </a:rPr>
              <a:t>Förhandling</a:t>
            </a:r>
          </a:p>
          <a:p>
            <a:r>
              <a:rPr lang="sv-SE" sz="1400" b="1" dirty="0">
                <a:solidFill>
                  <a:srgbClr val="00B0F0"/>
                </a:solidFill>
              </a:rPr>
              <a:t>Arbetsmiljö</a:t>
            </a:r>
          </a:p>
          <a:p>
            <a:r>
              <a:rPr lang="sv-SE" sz="1400" b="1" dirty="0">
                <a:solidFill>
                  <a:srgbClr val="00B0F0"/>
                </a:solidFill>
              </a:rPr>
              <a:t>HÖK/Allmänna bestämmelser</a:t>
            </a:r>
          </a:p>
          <a:p>
            <a:r>
              <a:rPr lang="sv-SE" sz="1400" b="1" dirty="0">
                <a:solidFill>
                  <a:srgbClr val="00B0F0"/>
                </a:solidFill>
              </a:rPr>
              <a:t>Bemanning och schemaläggning 24/7</a:t>
            </a:r>
          </a:p>
          <a:p>
            <a:r>
              <a:rPr lang="sv-SE" sz="1400" b="1" dirty="0">
                <a:solidFill>
                  <a:srgbClr val="00B0F0"/>
                </a:solidFill>
              </a:rPr>
              <a:t>Chef och chef över andra chefer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39732" y="796062"/>
            <a:ext cx="264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Personlighet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249" y="4005067"/>
            <a:ext cx="14401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Beslutsam</a:t>
            </a:r>
          </a:p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Prestigelös</a:t>
            </a:r>
          </a:p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Kreativ</a:t>
            </a:r>
          </a:p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Målinriktad</a:t>
            </a:r>
          </a:p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Strategisk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52320" y="1268759"/>
            <a:ext cx="1440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rgbClr val="FF00FF"/>
                </a:solidFill>
              </a:rPr>
              <a:t>Tar ansvar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Envis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Utmanar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Tålmodig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Ser möjligheter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Delegerar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Driv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Social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Leder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-74339" y="364743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Egenskaper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458771" y="4189408"/>
            <a:ext cx="1597470" cy="1815882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lang="sv-SE" sz="1400" b="1" dirty="0"/>
              <a:t>Eget ansvar</a:t>
            </a:r>
          </a:p>
          <a:p>
            <a:r>
              <a:rPr lang="sv-SE" sz="1400" b="1" dirty="0"/>
              <a:t>Leda</a:t>
            </a:r>
          </a:p>
          <a:p>
            <a:r>
              <a:rPr lang="sv-SE" sz="1400" b="1" dirty="0"/>
              <a:t>Fatta beslut</a:t>
            </a:r>
          </a:p>
          <a:p>
            <a:r>
              <a:rPr lang="sv-SE" sz="1400" b="1" dirty="0"/>
              <a:t>Beslutsamhet</a:t>
            </a:r>
          </a:p>
          <a:p>
            <a:r>
              <a:rPr lang="sv-SE" sz="1400" b="1" dirty="0"/>
              <a:t>Lojalitet</a:t>
            </a:r>
          </a:p>
          <a:p>
            <a:r>
              <a:rPr lang="sv-SE" sz="1400" b="1" dirty="0"/>
              <a:t>Pålitlighet</a:t>
            </a:r>
          </a:p>
          <a:p>
            <a:r>
              <a:rPr lang="sv-SE" sz="1400" b="1" dirty="0"/>
              <a:t>Långsiktighet</a:t>
            </a:r>
          </a:p>
          <a:p>
            <a:r>
              <a:rPr lang="sv-SE" sz="1400" b="1" dirty="0"/>
              <a:t>Uppriktighet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371766" y="3645024"/>
            <a:ext cx="2907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Värderingar och drivkrafter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-268812" y="761972"/>
            <a:ext cx="319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Kunskaper och erfarenhet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1840" y="2060848"/>
            <a:ext cx="2952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2857912" y="908720"/>
            <a:ext cx="3659983" cy="58477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b="1" dirty="0"/>
              <a:t>KOMPETENSER</a:t>
            </a:r>
          </a:p>
          <a:p>
            <a:r>
              <a:rPr lang="sv-SE" sz="1000" b="1" dirty="0"/>
              <a:t>HR</a:t>
            </a:r>
          </a:p>
          <a:p>
            <a:r>
              <a:rPr lang="sv-SE" sz="1000" dirty="0"/>
              <a:t>Stor erfarenhet av strategisk och operativ HR från framförallt personalintensiv 24-7 verksamhet inom kommun, region och upphandlad samhällskritisk verksamhet.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Mycket väl förtrogen med kommunal verksamhet och politisk styrning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Tjänsteutlåtanden och </a:t>
            </a:r>
            <a:r>
              <a:rPr lang="sv-SE" sz="1000" dirty="0" err="1"/>
              <a:t>utkott</a:t>
            </a:r>
            <a:r>
              <a:rPr lang="sv-SE" sz="1000" dirty="0"/>
              <a:t>- nämndrepresentation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 err="1"/>
              <a:t>Inrangering</a:t>
            </a:r>
            <a:r>
              <a:rPr lang="sv-SE" sz="1000" dirty="0"/>
              <a:t> av medarbetare vid verksamhetsövergång,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Fackliga förhandlingar såväl lokalt som centralt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Förhandlat fram och upprättat lokala kollektivavtal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Samverkansavtal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Hantering av fackliga tvister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Hantering av komplicerade personalärenden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Anställningsavtal för högre chefer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Bemanning och schema i komplexa 24-7 verksamheter kopplat till arbetsmiljö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Löneöversyn och lönekartläggning</a:t>
            </a:r>
          </a:p>
          <a:p>
            <a:r>
              <a:rPr lang="sv-SE" sz="1000" b="1" dirty="0"/>
              <a:t>ARBETSRÄTT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Specialistkunskap i HÖK/Allmänna Bestämmelser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EU:s arbetstidsdirektiv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Väl insatt i Almegas avtal Bransch 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Uppsägning vid övertalighet t.ex. vid omorganisation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Varningar, uppsägningar och avsked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Arbetsrättslig lagstiftning (t.ex. LAS, MBL, ATL, AML </a:t>
            </a:r>
            <a:r>
              <a:rPr lang="sv-SE" sz="1000" dirty="0" err="1"/>
              <a:t>etc</a:t>
            </a:r>
            <a:r>
              <a:rPr lang="sv-SE" sz="1000" dirty="0"/>
              <a:t>)</a:t>
            </a:r>
          </a:p>
          <a:p>
            <a:r>
              <a:rPr lang="sv-SE" sz="1000" b="1" dirty="0"/>
              <a:t>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Erfarenhet från operativ ledning med personal- och budgetansvar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Chef över andra chefer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”Ständiga förbättringar” och ”lärande” är centralt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Fokuserar på individers unika egenskaper </a:t>
            </a:r>
          </a:p>
          <a:p>
            <a:r>
              <a:rPr lang="sv-SE" sz="1000" b="1" dirty="0"/>
              <a:t>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Verksamhetsägare för affärsrelaterade IT system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Ordförande i CAB (</a:t>
            </a:r>
            <a:r>
              <a:rPr lang="sv-SE" sz="1000" dirty="0" err="1"/>
              <a:t>ChangeAdvisoryBoard</a:t>
            </a:r>
            <a:r>
              <a:rPr lang="sv-SE" sz="1000" dirty="0"/>
              <a:t>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Föredragande i styrgrupp för verksamhetsstyrd 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Lett utvecklingen av förvaltningsmodell (Pm3)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Kravställande från verksamheten i releaser</a:t>
            </a:r>
          </a:p>
        </p:txBody>
      </p:sp>
    </p:spTree>
    <p:extLst>
      <p:ext uri="{BB962C8B-B14F-4D97-AF65-F5344CB8AC3E}">
        <p14:creationId xmlns:p14="http://schemas.microsoft.com/office/powerpoint/2010/main" val="319750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268" y="-53563"/>
            <a:ext cx="9270268" cy="6859174"/>
          </a:xfrm>
          <a:prstGeom prst="rect">
            <a:avLst/>
          </a:prstGeom>
          <a:solidFill>
            <a:srgbClr val="FF00FF"/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252520" cy="908719"/>
          </a:xfrm>
          <a:noFill/>
        </p:spPr>
        <p:txBody>
          <a:bodyPr>
            <a:normAutofit/>
          </a:bodyPr>
          <a:lstStyle/>
          <a:p>
            <a:r>
              <a:rPr lang="sv-SE" sz="2800" b="1" dirty="0">
                <a:latin typeface="+mn-lt"/>
              </a:rPr>
              <a:t>Mitt erbjudande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626260" y="1052736"/>
            <a:ext cx="0" cy="496855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827584" y="3428413"/>
            <a:ext cx="7632848" cy="1011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452320" y="708407"/>
            <a:ext cx="15654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Personlighet</a:t>
            </a:r>
          </a:p>
          <a:p>
            <a:pPr algn="ctr"/>
            <a:endParaRPr lang="sv-SE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5496" y="3971290"/>
            <a:ext cx="14401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Beslutsam</a:t>
            </a:r>
          </a:p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Prestigelös</a:t>
            </a:r>
          </a:p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Kreativ</a:t>
            </a:r>
          </a:p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Målinriktad</a:t>
            </a:r>
          </a:p>
          <a:p>
            <a:r>
              <a:rPr lang="sv-SE" sz="1400" b="1" dirty="0">
                <a:solidFill>
                  <a:schemeClr val="accent3">
                    <a:lumMod val="50000"/>
                  </a:schemeClr>
                </a:solidFill>
              </a:rPr>
              <a:t>Strategisk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52320" y="1268759"/>
            <a:ext cx="1440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rgbClr val="FF00FF"/>
                </a:solidFill>
              </a:rPr>
              <a:t>Tar ansvar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Envis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Utmanar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Tålmodig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Ser möjligheter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Delegerar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Driv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Social</a:t>
            </a:r>
          </a:p>
          <a:p>
            <a:r>
              <a:rPr lang="sv-SE" sz="1400" b="1" dirty="0">
                <a:solidFill>
                  <a:srgbClr val="FF00FF"/>
                </a:solidFill>
              </a:rPr>
              <a:t>Leder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-108520" y="367240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Egenskaper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458771" y="4189408"/>
            <a:ext cx="1597470" cy="2031325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lang="sv-SE" sz="1400" b="1" dirty="0"/>
              <a:t>Eget ansvar</a:t>
            </a:r>
          </a:p>
          <a:p>
            <a:r>
              <a:rPr lang="sv-SE" sz="1400" b="1" dirty="0"/>
              <a:t>Leda</a:t>
            </a:r>
          </a:p>
          <a:p>
            <a:r>
              <a:rPr lang="sv-SE" sz="1400" b="1" dirty="0"/>
              <a:t>Fatta beslut</a:t>
            </a:r>
          </a:p>
          <a:p>
            <a:r>
              <a:rPr lang="sv-SE" sz="1400" b="1" dirty="0"/>
              <a:t>Beslutsamhet</a:t>
            </a:r>
          </a:p>
          <a:p>
            <a:r>
              <a:rPr lang="sv-SE" sz="1400" b="1" dirty="0"/>
              <a:t>Lojalitet</a:t>
            </a:r>
          </a:p>
          <a:p>
            <a:r>
              <a:rPr lang="sv-SE" sz="1400" b="1" dirty="0"/>
              <a:t>Pålitlighet</a:t>
            </a:r>
          </a:p>
          <a:p>
            <a:r>
              <a:rPr lang="sv-SE" sz="1400" b="1" dirty="0"/>
              <a:t>Långsiktighet</a:t>
            </a:r>
          </a:p>
          <a:p>
            <a:r>
              <a:rPr lang="sv-SE" sz="1400" b="1" dirty="0"/>
              <a:t>Resultatorienterad</a:t>
            </a:r>
          </a:p>
          <a:p>
            <a:r>
              <a:rPr lang="sv-SE" sz="1400" b="1" dirty="0"/>
              <a:t>Uppriktighet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330748" y="3644265"/>
            <a:ext cx="2819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Värderingar och drivkrafter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-26633" y="730164"/>
            <a:ext cx="366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Kunskaper och erfarenheter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1840" y="2060848"/>
            <a:ext cx="2952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3131840" y="1417944"/>
            <a:ext cx="3240360" cy="450892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b="1" dirty="0"/>
              <a:t>SPECIFIKA ERFARENHETER OCH KUNSKAPER</a:t>
            </a:r>
          </a:p>
          <a:p>
            <a:endParaRPr lang="sv-SE" sz="1400" b="1" dirty="0"/>
          </a:p>
          <a:p>
            <a:pPr marL="171450" indent="-171450">
              <a:buFont typeface="Arial" pitchFamily="34" charset="0"/>
              <a:buChar char="•"/>
            </a:pPr>
            <a:r>
              <a:rPr lang="sv-SE" sz="1100" dirty="0"/>
              <a:t>Strategiskt arbete från styrelse och ledningsgrupp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sv-SE" sz="1100" dirty="0"/>
              <a:t>Stor erfarenhet från offentlig verksamhet,</a:t>
            </a:r>
          </a:p>
          <a:p>
            <a:endParaRPr lang="sv-SE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sv-SE" sz="1100" dirty="0"/>
              <a:t>Mycket god förståelse för politiskt styrd verksamhet</a:t>
            </a:r>
          </a:p>
          <a:p>
            <a:endParaRPr lang="sv-SE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sv-SE" sz="1100" dirty="0"/>
              <a:t>Bemanningsplanering 24/7</a:t>
            </a:r>
          </a:p>
          <a:p>
            <a:endParaRPr lang="sv-SE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sv-SE" sz="1100" dirty="0"/>
              <a:t>Fackliga förhandlingar lokalt och centralt,</a:t>
            </a:r>
          </a:p>
          <a:p>
            <a:endParaRPr lang="sv-SE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sv-SE" sz="1100" dirty="0"/>
              <a:t>Mycket god insikt i svensk arbetsmarknadslagstiftning, </a:t>
            </a:r>
          </a:p>
          <a:p>
            <a:endParaRPr lang="sv-SE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sv-SE" sz="1100" dirty="0"/>
              <a:t>EU:s arbetstidsdirektiv och</a:t>
            </a:r>
          </a:p>
          <a:p>
            <a:endParaRPr lang="sv-SE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sv-SE" sz="1100" dirty="0"/>
              <a:t>Gällande kollektivavtal.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sv-SE" sz="1100" dirty="0"/>
              <a:t>Löneöversyn och</a:t>
            </a:r>
          </a:p>
          <a:p>
            <a:pPr marL="171450" indent="-171450">
              <a:buFont typeface="Arial" pitchFamily="34" charset="0"/>
              <a:buChar char="•"/>
            </a:pPr>
            <a:endParaRPr lang="sv-SE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sv-SE" sz="1100" dirty="0"/>
              <a:t>Lönekartläggning</a:t>
            </a:r>
          </a:p>
          <a:p>
            <a:endParaRPr lang="sv-SE" sz="1400" b="1" dirty="0"/>
          </a:p>
        </p:txBody>
      </p:sp>
      <p:sp>
        <p:nvSpPr>
          <p:cNvPr id="5" name="TextBox 37">
            <a:extLst>
              <a:ext uri="{FF2B5EF4-FFF2-40B4-BE49-F238E27FC236}">
                <a16:creationId xmlns:a16="http://schemas.microsoft.com/office/drawing/2014/main" id="{B952D35C-21D4-88B2-5A73-674075DA8D79}"/>
              </a:ext>
            </a:extLst>
          </p:cNvPr>
          <p:cNvSpPr txBox="1"/>
          <p:nvPr/>
        </p:nvSpPr>
        <p:spPr>
          <a:xfrm>
            <a:off x="-16" y="1268760"/>
            <a:ext cx="2987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rgbClr val="00B0F0"/>
                </a:solidFill>
              </a:rPr>
              <a:t>Arbetsrätt </a:t>
            </a:r>
          </a:p>
          <a:p>
            <a:r>
              <a:rPr lang="sv-SE" sz="1400" b="1" dirty="0">
                <a:solidFill>
                  <a:srgbClr val="00B0F0"/>
                </a:solidFill>
              </a:rPr>
              <a:t>Förhandling</a:t>
            </a:r>
          </a:p>
          <a:p>
            <a:r>
              <a:rPr lang="sv-SE" sz="1400" b="1" dirty="0">
                <a:solidFill>
                  <a:srgbClr val="00B0F0"/>
                </a:solidFill>
              </a:rPr>
              <a:t>Arbetsmiljö</a:t>
            </a:r>
          </a:p>
          <a:p>
            <a:r>
              <a:rPr lang="sv-SE" sz="1400" b="1" dirty="0">
                <a:solidFill>
                  <a:srgbClr val="00B0F0"/>
                </a:solidFill>
              </a:rPr>
              <a:t>HÖK/Allmänna bestämmelser</a:t>
            </a:r>
          </a:p>
          <a:p>
            <a:r>
              <a:rPr lang="sv-SE" sz="1400" b="1" dirty="0">
                <a:solidFill>
                  <a:srgbClr val="00B0F0"/>
                </a:solidFill>
              </a:rPr>
              <a:t>Bemanning och schemaläggning 24/7</a:t>
            </a:r>
          </a:p>
          <a:p>
            <a:r>
              <a:rPr lang="sv-SE" sz="1400" b="1" dirty="0">
                <a:solidFill>
                  <a:srgbClr val="00B0F0"/>
                </a:solidFill>
              </a:rPr>
              <a:t>Chef och chef över andra chefer</a:t>
            </a:r>
          </a:p>
        </p:txBody>
      </p:sp>
    </p:spTree>
    <p:extLst>
      <p:ext uri="{BB962C8B-B14F-4D97-AF65-F5344CB8AC3E}">
        <p14:creationId xmlns:p14="http://schemas.microsoft.com/office/powerpoint/2010/main" val="193368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4"/>
            <a:ext cx="9252520" cy="68591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47864" y="263691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Goudy Stout" pitchFamily="18" charset="0"/>
              </a:rPr>
              <a:t>THE END</a:t>
            </a:r>
          </a:p>
          <a:p>
            <a:pPr algn="ctr"/>
            <a:endParaRPr lang="sv-SE" dirty="0"/>
          </a:p>
          <a:p>
            <a:pPr algn="ctr"/>
            <a:endParaRPr lang="sv-SE" dirty="0"/>
          </a:p>
        </p:txBody>
      </p:sp>
      <p:sp>
        <p:nvSpPr>
          <p:cNvPr id="4" name="TextBox 3"/>
          <p:cNvSpPr txBox="1"/>
          <p:nvPr/>
        </p:nvSpPr>
        <p:spPr>
          <a:xfrm>
            <a:off x="2483768" y="191683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845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4.2|3.4|4.2|4.7|4.1|5.2|4.6|4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11845</TotalTime>
  <Words>502</Words>
  <Application>Microsoft Office PowerPoint</Application>
  <PresentationFormat>Bildspel på skärmen (4:3)</PresentationFormat>
  <Paragraphs>194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Goudy Stout</vt:lpstr>
      <vt:lpstr>Office Theme</vt:lpstr>
      <vt:lpstr>Mitt erbjudande</vt:lpstr>
      <vt:lpstr>Mitt erbjudande</vt:lpstr>
      <vt:lpstr>Mitt erbjudande</vt:lpstr>
      <vt:lpstr>Mitt erbjudande</vt:lpstr>
      <vt:lpstr>Mitt erbjudande</vt:lpstr>
      <vt:lpstr>Mitt erbjudande</vt:lpstr>
      <vt:lpstr>Mitt erbjudande</vt:lpstr>
      <vt:lpstr>PowerPoint-presentation</vt:lpstr>
    </vt:vector>
  </TitlesOfParts>
  <Company>datorservice.nu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Kund</dc:creator>
  <cp:lastModifiedBy>Christer Linden</cp:lastModifiedBy>
  <cp:revision>133</cp:revision>
  <dcterms:created xsi:type="dcterms:W3CDTF">2014-11-19T09:38:52Z</dcterms:created>
  <dcterms:modified xsi:type="dcterms:W3CDTF">2024-12-09T12:53:50Z</dcterms:modified>
  <cp:contentStatus/>
</cp:coreProperties>
</file>